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71" r:id="rId8"/>
    <p:sldId id="272" r:id="rId9"/>
    <p:sldId id="274" r:id="rId10"/>
    <p:sldId id="275" r:id="rId11"/>
    <p:sldId id="276" r:id="rId12"/>
  </p:sldIdLst>
  <p:sldSz cx="18288000" cy="10287000"/>
  <p:notesSz cx="6858000" cy="9144000"/>
  <p:embeddedFontLst>
    <p:embeddedFont>
      <p:font typeface="210 OmniGothic 050" panose="020B0600000101010101" charset="-127"/>
      <p:regular r:id="rId14"/>
    </p:embeddedFont>
    <p:embeddedFont>
      <p:font typeface="Gmarket Sans Medium" panose="020B0600000101010101" charset="-127"/>
      <p:regular r:id="rId15"/>
    </p:embeddedFont>
    <p:embeddedFont>
      <p:font typeface="Noto Sans CJK KR Bold" panose="020B0600000101010101" charset="-127"/>
      <p:bold r:id="rId16"/>
    </p:embeddedFont>
    <p:embeddedFont>
      <p:font typeface="Noto Sans CJK KR DemiLight" panose="020B0600000101010101" charset="-127"/>
      <p:regular r:id="rId17"/>
    </p:embeddedFont>
    <p:embeddedFont>
      <p:font typeface="Pretendard Light" panose="020B0600000101010101" charset="-127"/>
      <p:regular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KOHIBaeumOTF" panose="00000500000000000000" pitchFamily="50" charset="-127"/>
      <p:regular r:id="rId25"/>
    </p:embeddedFont>
    <p:embeddedFont>
      <p:font typeface="KOHINanumOTF Bold" panose="00000800000000000000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DP-25" initials="K2" lastIdx="1" clrIdx="0">
    <p:extLst>
      <p:ext uri="{19B8F6BF-5375-455C-9EA6-DF929625EA0E}">
        <p15:presenceInfo xmlns:p15="http://schemas.microsoft.com/office/powerpoint/2012/main" userId="KDP-2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6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FF4B2-CE21-47FE-957A-7E466EC81005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AEE8A-30BA-446E-BC43-9762D81B51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3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AEE8A-30BA-446E-BC43-9762D81B51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0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7100" y="3175000"/>
            <a:ext cx="9664700" cy="270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8200" b="0" i="0" u="none" strike="noStrike" spc="-100" dirty="0" err="1">
                <a:solidFill>
                  <a:srgbClr val="18A8F1"/>
                </a:solidFill>
                <a:latin typeface="Arial" panose="020B0604020202020204" pitchFamily="34" charset="0"/>
                <a:ea typeface="HY궁서B" panose="02030600000101010101" pitchFamily="18" charset="-127"/>
                <a:cs typeface="Arial" panose="020B0604020202020204" pitchFamily="34" charset="0"/>
              </a:rPr>
              <a:t>캐글</a:t>
            </a:r>
            <a:r>
              <a:rPr lang="ko-KR" altLang="en-US" sz="8200" b="0" i="0" u="none" strike="noStrike" spc="-100" dirty="0">
                <a:solidFill>
                  <a:srgbClr val="18A8F1"/>
                </a:solidFill>
                <a:latin typeface="Arial" panose="020B0604020202020204" pitchFamily="34" charset="0"/>
                <a:ea typeface="HY궁서B" panose="02030600000101010101" pitchFamily="18" charset="-127"/>
                <a:cs typeface="Arial" panose="020B0604020202020204" pitchFamily="34" charset="0"/>
              </a:rPr>
              <a:t> 데이터를 통한</a:t>
            </a:r>
            <a:endParaRPr lang="en-US" altLang="ko-KR" sz="8200" b="0" i="0" u="none" strike="noStrike" spc="-100" dirty="0">
              <a:solidFill>
                <a:srgbClr val="18A8F1"/>
              </a:solidFill>
              <a:latin typeface="Arial" panose="020B0604020202020204" pitchFamily="34" charset="0"/>
              <a:ea typeface="HY궁서B" panose="02030600000101010101" pitchFamily="18" charset="-127"/>
              <a:cs typeface="Arial" panose="020B0604020202020204" pitchFamily="34" charset="0"/>
            </a:endParaRPr>
          </a:p>
          <a:p>
            <a:pPr lvl="0" algn="l">
              <a:lnSpc>
                <a:spcPct val="98770"/>
              </a:lnSpc>
            </a:pPr>
            <a:r>
              <a:rPr lang="ko-KR" altLang="en-US" sz="8200" b="0" i="0" u="none" strike="noStrike" spc="-100" dirty="0">
                <a:solidFill>
                  <a:srgbClr val="18A8F1"/>
                </a:solidFill>
                <a:latin typeface="Arial" panose="020B0604020202020204" pitchFamily="34" charset="0"/>
                <a:ea typeface="HY궁서B" panose="02030600000101010101" pitchFamily="18" charset="-127"/>
                <a:cs typeface="Arial" panose="020B0604020202020204" pitchFamily="34" charset="0"/>
              </a:rPr>
              <a:t>학생 </a:t>
            </a:r>
            <a:r>
              <a:rPr lang="ko-KR" altLang="en-US" sz="8200" spc="-100" dirty="0">
                <a:solidFill>
                  <a:srgbClr val="18A8F1"/>
                </a:solidFill>
                <a:latin typeface="Arial" panose="020B0604020202020204" pitchFamily="34" charset="0"/>
                <a:ea typeface="HY궁서B" panose="02030600000101010101" pitchFamily="18" charset="-127"/>
                <a:cs typeface="Arial" panose="020B0604020202020204" pitchFamily="34" charset="0"/>
              </a:rPr>
              <a:t>시험 통과 예측</a:t>
            </a:r>
            <a:endParaRPr lang="ko-KR" sz="8200" b="0" i="0" u="none" strike="noStrike" spc="-100" dirty="0">
              <a:solidFill>
                <a:srgbClr val="18A8F1"/>
              </a:solidFill>
              <a:latin typeface="Arial" panose="020B0604020202020204" pitchFamily="34" charset="0"/>
              <a:ea typeface="HY궁서B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49400" y="6159500"/>
            <a:ext cx="7670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2800" b="0" i="0" u="none" strike="noStrike" spc="-200" dirty="0">
                <a:solidFill>
                  <a:srgbClr val="191919"/>
                </a:solidFill>
                <a:ea typeface="Pretendard Light"/>
              </a:rPr>
              <a:t>, </a:t>
            </a:r>
            <a:endParaRPr lang="en-US" sz="2800" b="0" i="0" u="none" strike="noStrike" spc="-200" dirty="0">
              <a:solidFill>
                <a:srgbClr val="191919"/>
              </a:solidFill>
              <a:latin typeface="Pretendard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6210300"/>
            <a:ext cx="1549400" cy="154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00" y="2197100"/>
            <a:ext cx="1739900" cy="173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5500" y="3695700"/>
            <a:ext cx="1701800" cy="170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0100" y="1930400"/>
            <a:ext cx="17780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0" y="6426200"/>
            <a:ext cx="1587500" cy="158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2700" y="4724400"/>
            <a:ext cx="850900" cy="157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41500" y="3365500"/>
            <a:ext cx="863600" cy="157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7700" y="5321300"/>
            <a:ext cx="1447800" cy="144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9400" y="2895600"/>
            <a:ext cx="1549400" cy="154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41500" y="5143500"/>
            <a:ext cx="1511300" cy="1511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36900" y="6299200"/>
            <a:ext cx="1358900" cy="1358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48000" y="4076700"/>
            <a:ext cx="1612900" cy="1612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700" y="8801100"/>
            <a:ext cx="16738600" cy="863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503400" y="69469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23500" y="53213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43000" y="48895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90700" y="9067800"/>
            <a:ext cx="15049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pc="-100" dirty="0">
                <a:solidFill>
                  <a:srgbClr val="FFFFFF"/>
                </a:solidFill>
                <a:latin typeface="Noto Sans CJK KR Bold"/>
                <a:ea typeface="Noto Sans CJK KR Bold"/>
              </a:rPr>
              <a:t>7</a:t>
            </a:r>
            <a:r>
              <a:rPr lang="ko-KR" altLang="en-US" spc="-100" dirty="0">
                <a:solidFill>
                  <a:srgbClr val="FFFFFF"/>
                </a:solidFill>
                <a:latin typeface="Noto Sans CJK KR Bold"/>
                <a:ea typeface="Noto Sans CJK KR Bold"/>
              </a:rPr>
              <a:t>조</a:t>
            </a:r>
            <a:r>
              <a:rPr lang="en-US" sz="1800" b="0" i="0" u="none" strike="noStrike" spc="-100" dirty="0">
                <a:solidFill>
                  <a:srgbClr val="FFFFFF"/>
                </a:solidFill>
                <a:latin typeface="Noto Sans CJK KR Bold"/>
              </a:rPr>
              <a:t>  :</a:t>
            </a:r>
            <a:r>
              <a:rPr lang="en-US" sz="1800" b="0" i="0" u="none" strike="noStrike" spc="-100" dirty="0">
                <a:solidFill>
                  <a:srgbClr val="FFFFFF"/>
                </a:solidFill>
                <a:latin typeface="Noto Sans CJK KR DemiLight"/>
              </a:rPr>
              <a:t>     </a:t>
            </a:r>
            <a:r>
              <a:rPr lang="ko-KR" altLang="en-US" spc="-100" dirty="0" err="1">
                <a:solidFill>
                  <a:srgbClr val="FFFFFF"/>
                </a:solidFill>
                <a:latin typeface="Noto Sans CJK KR DemiLight"/>
                <a:ea typeface="Noto Sans CJK KR DemiLight"/>
              </a:rPr>
              <a:t>구성윤</a:t>
            </a:r>
            <a:r>
              <a:rPr lang="en-US" sz="1800" b="0" i="0" u="none" strike="noStrike" spc="-100" dirty="0">
                <a:solidFill>
                  <a:srgbClr val="FFFFFF"/>
                </a:solidFill>
                <a:latin typeface="Noto Sans CJK KR DemiLight"/>
              </a:rPr>
              <a:t>, </a:t>
            </a:r>
            <a:r>
              <a:rPr lang="ko-KR" altLang="en-US" sz="1800" b="0" i="0" u="none" strike="noStrike" spc="-100" dirty="0" err="1">
                <a:solidFill>
                  <a:srgbClr val="FFFFFF"/>
                </a:solidFill>
                <a:latin typeface="Noto Sans CJK KR DemiLight"/>
              </a:rPr>
              <a:t>장재웅</a:t>
            </a:r>
            <a:r>
              <a:rPr lang="en-US" sz="1800" b="0" i="0" u="none" strike="noStrike" spc="-100" dirty="0">
                <a:solidFill>
                  <a:srgbClr val="FFFFFF"/>
                </a:solidFill>
                <a:latin typeface="Noto Sans CJK KR DemiLight"/>
              </a:rPr>
              <a:t>, </a:t>
            </a:r>
            <a:r>
              <a:rPr lang="ko-KR" altLang="en-US" sz="1800" b="0" i="0" u="none" strike="noStrike" spc="-100" dirty="0" err="1">
                <a:solidFill>
                  <a:srgbClr val="FFFFFF"/>
                </a:solidFill>
                <a:latin typeface="Noto Sans CJK KR DemiLight"/>
              </a:rPr>
              <a:t>한세진</a:t>
            </a:r>
            <a:r>
              <a:rPr lang="en-US" sz="1800" b="0" i="0" u="none" strike="noStrike" spc="-100" dirty="0">
                <a:solidFill>
                  <a:srgbClr val="FFFFFF"/>
                </a:solidFill>
                <a:latin typeface="Noto Sans CJK KR DemiLight"/>
              </a:rPr>
              <a:t>, </a:t>
            </a:r>
            <a:r>
              <a:rPr lang="ko-KR" altLang="en-US" sz="1800" b="0" i="0" u="none" strike="noStrike" spc="-100" dirty="0" err="1">
                <a:solidFill>
                  <a:srgbClr val="FFFFFF"/>
                </a:solidFill>
                <a:latin typeface="Noto Sans CJK KR DemiLight"/>
              </a:rPr>
              <a:t>박란영</a:t>
            </a:r>
            <a:endParaRPr lang="en-US" sz="1800" b="0" i="0" u="none" strike="noStrike" spc="-100" dirty="0">
              <a:solidFill>
                <a:srgbClr val="FFFFFF"/>
              </a:solidFill>
              <a:latin typeface="Noto Sans CJK KR D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0287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77A923-E0C8-8278-FF4D-82312B072A67}"/>
              </a:ext>
            </a:extLst>
          </p:cNvPr>
          <p:cNvGrpSpPr/>
          <p:nvPr/>
        </p:nvGrpSpPr>
        <p:grpSpPr>
          <a:xfrm>
            <a:off x="8458200" y="2533650"/>
            <a:ext cx="9381522" cy="7258050"/>
            <a:chOff x="8458200" y="6743700"/>
            <a:chExt cx="9525000" cy="2501901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4F3400BD-9968-8C42-95C5-17BBFD96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8200" y="6755765"/>
              <a:ext cx="9388599" cy="2489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3C6E3-9B14-908F-5D91-955FB6D01150}"/>
                </a:ext>
              </a:extLst>
            </p:cNvPr>
            <p:cNvSpPr txBox="1"/>
            <p:nvPr/>
          </p:nvSpPr>
          <p:spPr>
            <a:xfrm>
              <a:off x="8458200" y="6743700"/>
              <a:ext cx="9525000" cy="82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Symbol" panose="05050102010706020507" pitchFamily="18" charset="2"/>
                <a:buChar char="Þ"/>
              </a:pPr>
              <a:r>
                <a:rPr lang="en-US" altLang="ko-KR" sz="5000" dirty="0" err="1"/>
                <a:t>Roc,auc</a:t>
              </a:r>
              <a:r>
                <a:rPr lang="en-US" altLang="ko-KR" sz="5000" dirty="0"/>
                <a:t> </a:t>
              </a:r>
              <a:r>
                <a:rPr lang="ko-KR" altLang="en-US" sz="5000" dirty="0"/>
                <a:t>곡선 역시 정밀도가 </a:t>
              </a:r>
              <a:r>
                <a:rPr lang="en-US" altLang="ko-KR" sz="5000" dirty="0"/>
                <a:t>0.5</a:t>
              </a:r>
              <a:r>
                <a:rPr lang="ko-KR" altLang="en-US" sz="5000" dirty="0"/>
                <a:t>에 머물러 있는 것을 볼 수 있음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23861FF-4CF7-138B-B870-05181A2D8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05" y="2533650"/>
            <a:ext cx="7467600" cy="74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3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0287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77A923-E0C8-8278-FF4D-82312B072A67}"/>
              </a:ext>
            </a:extLst>
          </p:cNvPr>
          <p:cNvGrpSpPr/>
          <p:nvPr/>
        </p:nvGrpSpPr>
        <p:grpSpPr>
          <a:xfrm>
            <a:off x="9969499" y="2422197"/>
            <a:ext cx="7543800" cy="7258050"/>
            <a:chOff x="8458200" y="6743700"/>
            <a:chExt cx="9525000" cy="2501901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4F3400BD-9968-8C42-95C5-17BBFD96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8200" y="6755765"/>
              <a:ext cx="9388599" cy="2489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3C6E3-9B14-908F-5D91-955FB6D01150}"/>
                </a:ext>
              </a:extLst>
            </p:cNvPr>
            <p:cNvSpPr txBox="1"/>
            <p:nvPr/>
          </p:nvSpPr>
          <p:spPr>
            <a:xfrm>
              <a:off x="8458200" y="6743700"/>
              <a:ext cx="9525000" cy="16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/>
                <a:t>가장 회귀계수가 높았던 </a:t>
              </a:r>
              <a:r>
                <a:rPr lang="ko-KR" altLang="en-US" sz="5000" dirty="0" err="1"/>
                <a:t>피쳐만</a:t>
              </a:r>
              <a:r>
                <a:rPr lang="ko-KR" altLang="en-US" sz="5000" dirty="0"/>
                <a:t> 가지고 모델 학습</a:t>
              </a:r>
              <a:endParaRPr lang="en-US" altLang="ko-KR" sz="5000" dirty="0"/>
            </a:p>
            <a:p>
              <a:endParaRPr lang="en-US" altLang="ko-KR" sz="5000" dirty="0"/>
            </a:p>
            <a:p>
              <a:r>
                <a:rPr lang="en-US" altLang="ko-KR" sz="5000" dirty="0"/>
                <a:t>=&gt;</a:t>
              </a:r>
              <a:r>
                <a:rPr lang="ko-KR" altLang="en-US" sz="5000" dirty="0"/>
                <a:t>편향된 예측은 줄었으나 여전히 낮은 정확도를 보여줌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0D2C882-6F7D-7D6E-F6E1-C2172BFCB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1" y="2679700"/>
            <a:ext cx="8216900" cy="2724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593DFB-3CA4-A661-4697-114F92C5E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" y="5550280"/>
            <a:ext cx="8216900" cy="38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9400" y="1587500"/>
            <a:ext cx="59563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9500" b="1" i="0" u="none" strike="noStrike" spc="-300" dirty="0">
                <a:solidFill>
                  <a:srgbClr val="18A8F1"/>
                </a:solidFill>
                <a:latin typeface="KOHINanumOTF Bold"/>
              </a:rPr>
              <a:t>목차</a:t>
            </a:r>
            <a:endParaRPr lang="en-US" sz="9500" b="1" i="0" u="none" strike="noStrike" spc="-300" dirty="0">
              <a:solidFill>
                <a:srgbClr val="18A8F1"/>
              </a:solidFill>
              <a:latin typeface="KOHINanumOTF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60500" y="6629400"/>
            <a:ext cx="15379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4406900" y="6629400"/>
            <a:ext cx="4140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9740900" y="6629400"/>
            <a:ext cx="414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774700" y="9664700"/>
            <a:ext cx="167386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43200" y="45466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spc="400" dirty="0">
                <a:solidFill>
                  <a:srgbClr val="18A8F1"/>
                </a:solidFill>
                <a:latin typeface="210 OmniGothic 050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701" y="5765800"/>
            <a:ext cx="4991097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200" spc="-200" dirty="0">
                <a:solidFill>
                  <a:srgbClr val="4D4D4D"/>
                </a:solidFill>
                <a:ea typeface="Pretendard Light"/>
              </a:rPr>
              <a:t>주제 선정 이유</a:t>
            </a:r>
            <a:r>
              <a:rPr lang="en-US" altLang="ko-KR" sz="2200" spc="-200" dirty="0">
                <a:solidFill>
                  <a:srgbClr val="4D4D4D"/>
                </a:solidFill>
                <a:ea typeface="Pretendard Light"/>
              </a:rPr>
              <a:t>/</a:t>
            </a:r>
            <a:r>
              <a:rPr lang="ko-KR" altLang="en-US" sz="2200" b="0" i="0" u="none" strike="noStrike" spc="-200" dirty="0">
                <a:solidFill>
                  <a:srgbClr val="4D4D4D"/>
                </a:solidFill>
                <a:ea typeface="Pretendard Light"/>
              </a:rPr>
              <a:t>데이터 </a:t>
            </a:r>
            <a:r>
              <a:rPr lang="ko-KR" altLang="en-US" sz="2200" b="0" i="0" u="none" strike="noStrike" spc="-200" dirty="0" err="1">
                <a:solidFill>
                  <a:srgbClr val="4D4D4D"/>
                </a:solidFill>
                <a:ea typeface="Pretendard Light"/>
              </a:rPr>
              <a:t>전처리</a:t>
            </a:r>
            <a:endParaRPr lang="ko-KR" alt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  <a:p>
            <a:pPr lvl="0" algn="ctr">
              <a:lnSpc>
                <a:spcPct val="99600"/>
              </a:lnSpc>
            </a:pPr>
            <a:endParaRPr 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63600" y="45466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spc="400">
                <a:solidFill>
                  <a:srgbClr val="18A8F1"/>
                </a:solidFill>
                <a:latin typeface="210 OmniGothic 050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9500" y="5549900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spc="-200">
                <a:solidFill>
                  <a:srgbClr val="4D4D4D"/>
                </a:solidFill>
                <a:ea typeface="Pretendard Light"/>
              </a:rPr>
              <a:t>모델 </a:t>
            </a:r>
            <a:r>
              <a:rPr lang="en-US" altLang="ko-KR" sz="2200" b="0" i="0" u="none" strike="noStrike" spc="-200">
                <a:solidFill>
                  <a:srgbClr val="4D4D4D"/>
                </a:solidFill>
                <a:ea typeface="Pretendard Light"/>
              </a:rPr>
              <a:t>– </a:t>
            </a:r>
            <a:r>
              <a:rPr lang="ko-KR" altLang="en-US" sz="2200" b="0" i="0" u="none" strike="noStrike" spc="-200">
                <a:solidFill>
                  <a:srgbClr val="4D4D4D"/>
                </a:solidFill>
                <a:ea typeface="Pretendard Light"/>
              </a:rPr>
              <a:t>랜덤 포레스트</a:t>
            </a:r>
            <a:endParaRPr lang="ko-KR" alt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30500" y="70485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spc="400">
                <a:solidFill>
                  <a:srgbClr val="18A8F1"/>
                </a:solidFill>
                <a:latin typeface="210 OmniGothic 05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6400" y="8051800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spc="-200">
                <a:solidFill>
                  <a:srgbClr val="4D4D4D"/>
                </a:solidFill>
                <a:ea typeface="Pretendard Light"/>
              </a:rPr>
              <a:t>모델 </a:t>
            </a:r>
            <a:r>
              <a:rPr lang="en-US" altLang="ko-KR" sz="2200" b="0" i="0" u="none" strike="noStrike" spc="-200">
                <a:solidFill>
                  <a:srgbClr val="4D4D4D"/>
                </a:solidFill>
                <a:ea typeface="Pretendard Light"/>
              </a:rPr>
              <a:t>- </a:t>
            </a:r>
            <a:r>
              <a:rPr lang="ko-KR" altLang="en-US" sz="2200" b="0" i="0" u="none" strike="noStrike" spc="-200">
                <a:solidFill>
                  <a:srgbClr val="4D4D4D"/>
                </a:solidFill>
                <a:ea typeface="Pretendard Light"/>
              </a:rPr>
              <a:t>최근접이웃</a:t>
            </a:r>
            <a:endParaRPr lang="ko-KR" alt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28000" y="45466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spc="400" dirty="0">
                <a:solidFill>
                  <a:srgbClr val="18A8F1"/>
                </a:solidFill>
                <a:latin typeface="210 OmniGothic 050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73900" y="5549900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/>
              <a:t>모델 </a:t>
            </a:r>
            <a:r>
              <a:rPr lang="en-US" altLang="ko-KR" dirty="0"/>
              <a:t>– </a:t>
            </a:r>
            <a:r>
              <a:rPr lang="ko-KR" altLang="en-US" dirty="0" err="1"/>
              <a:t>로지스틱스</a:t>
            </a:r>
            <a:r>
              <a:rPr lang="ko-KR" altLang="en-US" dirty="0"/>
              <a:t> 회귀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28000" y="70485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0" i="0" u="none" strike="noStrike" spc="400">
                <a:solidFill>
                  <a:srgbClr val="18A8F1"/>
                </a:solidFill>
                <a:latin typeface="210 OmniGothic 050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3900" y="8267700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200" b="0" i="0" u="none" strike="noStrike" spc="-200" dirty="0">
                <a:solidFill>
                  <a:srgbClr val="4D4D4D"/>
                </a:solidFill>
                <a:ea typeface="Pretendard Light"/>
              </a:rPr>
              <a:t>모델 </a:t>
            </a:r>
            <a:r>
              <a:rPr lang="en-US" altLang="ko-KR" sz="2200" b="0" i="0" u="none" strike="noStrike" spc="-200" dirty="0">
                <a:solidFill>
                  <a:srgbClr val="4D4D4D"/>
                </a:solidFill>
                <a:ea typeface="Pretendard Light"/>
              </a:rPr>
              <a:t>- </a:t>
            </a:r>
            <a:r>
              <a:rPr lang="ko-KR" altLang="en-US" sz="2200" b="0" i="0" u="none" strike="noStrike" spc="-200" dirty="0" err="1">
                <a:solidFill>
                  <a:srgbClr val="4D4D4D"/>
                </a:solidFill>
                <a:ea typeface="Pretendard Light"/>
              </a:rPr>
              <a:t>최근접이웃</a:t>
            </a:r>
            <a:endParaRPr lang="ko-KR" alt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  <a:p>
            <a:pPr lvl="0" algn="ctr">
              <a:lnSpc>
                <a:spcPct val="99600"/>
              </a:lnSpc>
            </a:pPr>
            <a:endParaRPr 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538200" y="70485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spc="400">
                <a:solidFill>
                  <a:srgbClr val="18A8F1"/>
                </a:solidFill>
                <a:latin typeface="210 OmniGothic 050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84100" y="8051800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spc="-200" dirty="0">
                <a:solidFill>
                  <a:srgbClr val="4D4D4D"/>
                </a:solidFill>
                <a:ea typeface="Pretendard Light"/>
              </a:rPr>
              <a:t>결론</a:t>
            </a:r>
            <a:endParaRPr 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0" y="1778000"/>
            <a:ext cx="1346200" cy="134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4700" y="812800"/>
            <a:ext cx="1498600" cy="149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79500" y="1651000"/>
            <a:ext cx="1587500" cy="1587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8600" y="1104900"/>
            <a:ext cx="1346200" cy="1346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312400" y="16383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28600" y="27432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662400" y="27432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5400" y="2159000"/>
            <a:ext cx="78613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6800" b="0" i="0" u="none" strike="noStrike" spc="-100" dirty="0">
                <a:solidFill>
                  <a:srgbClr val="FFFFFF"/>
                </a:solidFill>
                <a:ea typeface="KOHINanumOTF Bold"/>
              </a:rPr>
              <a:t>주제 선정 이유</a:t>
            </a:r>
            <a:endParaRPr lang="ko-KR" sz="6800" b="0" i="0" u="none" strike="noStrike" spc="-100" dirty="0">
              <a:solidFill>
                <a:srgbClr val="FFFFFF"/>
              </a:solidFill>
              <a:ea typeface="KOHINanumOTF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5400000">
            <a:off x="1231900" y="5422900"/>
            <a:ext cx="6235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2827000" y="7607300"/>
            <a:ext cx="1320800" cy="132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5519400" y="7200900"/>
            <a:ext cx="1358900" cy="135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3944600" y="5092700"/>
            <a:ext cx="12319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6192500" y="3759200"/>
            <a:ext cx="12954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52500" y="5816600"/>
            <a:ext cx="13462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2298700" y="7581900"/>
            <a:ext cx="1168400" cy="1168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82700" y="1993900"/>
            <a:ext cx="3263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11800" b="1" i="0" u="none" strike="noStrike" spc="900" dirty="0">
                <a:solidFill>
                  <a:srgbClr val="FFFFFF"/>
                </a:solidFill>
                <a:latin typeface="210 OmniGothic 050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5400" y="4813300"/>
            <a:ext cx="73406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2679"/>
              </a:lnSpc>
            </a:pPr>
            <a:r>
              <a:rPr lang="ko-KR" altLang="en-US" sz="2200" spc="-200" dirty="0">
                <a:solidFill>
                  <a:srgbClr val="FFFFFF"/>
                </a:solidFill>
                <a:latin typeface="Pretendard Light"/>
              </a:rPr>
              <a:t>내일 치는 </a:t>
            </a:r>
            <a:r>
              <a:rPr lang="ko-KR" altLang="en-US" sz="2200" spc="-200" dirty="0" err="1">
                <a:solidFill>
                  <a:srgbClr val="FFFFFF"/>
                </a:solidFill>
                <a:latin typeface="Pretendard Light"/>
              </a:rPr>
              <a:t>빅분기</a:t>
            </a:r>
            <a:r>
              <a:rPr lang="ko-KR" altLang="en-US" sz="2200" spc="-200" dirty="0">
                <a:solidFill>
                  <a:srgbClr val="FFFFFF"/>
                </a:solidFill>
                <a:latin typeface="Pretendard Light"/>
              </a:rPr>
              <a:t> 시험</a:t>
            </a:r>
            <a:r>
              <a:rPr lang="en-US" altLang="ko-KR" sz="2200" spc="-200" dirty="0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altLang="en-US" sz="2200" spc="-200" dirty="0">
                <a:solidFill>
                  <a:srgbClr val="FFFFFF"/>
                </a:solidFill>
                <a:latin typeface="Pretendard Light"/>
              </a:rPr>
              <a:t>과연 통과할 수 있을까</a:t>
            </a:r>
            <a:r>
              <a:rPr lang="en-US" altLang="ko-KR" sz="2200" spc="-200" dirty="0">
                <a:solidFill>
                  <a:srgbClr val="FFFFFF"/>
                </a:solidFill>
                <a:latin typeface="Pretendard Light"/>
              </a:rPr>
              <a:t>?</a:t>
            </a:r>
            <a:endParaRPr lang="en-US" sz="2200" b="0" i="0" u="none" strike="noStrike" spc="-200" dirty="0">
              <a:solidFill>
                <a:srgbClr val="FFFFFF"/>
              </a:solidFill>
              <a:latin typeface="Pretendard Ligh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14541500" y="7137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01900" y="3581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8000" y="6248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22000" y="80645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898900"/>
            <a:ext cx="15087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102100"/>
            <a:ext cx="4318000" cy="431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4102100"/>
            <a:ext cx="4318000" cy="431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4102100"/>
            <a:ext cx="4318000" cy="431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6261100" y="5842000"/>
            <a:ext cx="647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2679"/>
              </a:lnSpc>
            </a:pPr>
            <a:r>
              <a:rPr lang="en-US" sz="4500" b="0" i="0" u="none" strike="noStrike" spc="-400">
                <a:solidFill>
                  <a:srgbClr val="FFFFFF"/>
                </a:solidFill>
                <a:latin typeface="KOHIBaeumOTF"/>
              </a:rPr>
              <a:t>+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9200" y="5842000"/>
            <a:ext cx="647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2679"/>
              </a:lnSpc>
            </a:pPr>
            <a:r>
              <a:rPr lang="en-US" sz="4500" b="0" i="0" u="none" strike="noStrike" spc="-400">
                <a:solidFill>
                  <a:srgbClr val="FFFFFF"/>
                </a:solidFill>
                <a:latin typeface="KOHIBaeumOTF"/>
              </a:rPr>
              <a:t>+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ea typeface="KOHINanumOTF Bold"/>
              </a:rPr>
              <a:t>사용한 데이터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4559300"/>
            <a:ext cx="1612900" cy="161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4648200"/>
            <a:ext cx="1435100" cy="1435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1200" y="4495800"/>
            <a:ext cx="1739900" cy="1739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74900" y="60960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학생 시험 통과 예측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63800" y="6807200"/>
            <a:ext cx="3086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1900" b="0" i="0" u="none" strike="noStrike" spc="-100" dirty="0">
                <a:solidFill>
                  <a:srgbClr val="4D4D4D"/>
                </a:solidFill>
                <a:ea typeface="Pretendard Regular"/>
              </a:rPr>
              <a:t>출처</a:t>
            </a:r>
            <a:r>
              <a:rPr lang="en-US" altLang="ko-KR" sz="1900" b="0" i="0" u="none" strike="noStrike" spc="-100" dirty="0">
                <a:solidFill>
                  <a:srgbClr val="4D4D4D"/>
                </a:solidFill>
                <a:ea typeface="Pretendard Regular"/>
              </a:rPr>
              <a:t>: https://www.kaggle.com/datasets/souradippal/student-performance-prediction/data</a:t>
            </a:r>
            <a:endParaRPr lang="ko-KR" sz="1900" b="0" i="0" u="none" strike="noStrike" spc="-100" dirty="0">
              <a:solidFill>
                <a:srgbClr val="4D4D4D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05700" y="60960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18A8F1"/>
                </a:solidFill>
                <a:latin typeface="Pretendard SemiBold"/>
              </a:rPr>
              <a:t>사용한 </a:t>
            </a:r>
            <a:r>
              <a:rPr lang="ko-KR" altLang="en-US" sz="3200" spc="-200" dirty="0" err="1">
                <a:solidFill>
                  <a:srgbClr val="18A8F1"/>
                </a:solidFill>
                <a:latin typeface="Pretendard SemiBold"/>
              </a:rPr>
              <a:t>피쳐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94600" y="6807200"/>
            <a:ext cx="3086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en-US" altLang="ko-KR" sz="4000" b="0" i="0" u="none" strike="noStrike" spc="-100" dirty="0">
                <a:solidFill>
                  <a:srgbClr val="4D4D4D"/>
                </a:solidFill>
                <a:ea typeface="Pretendard Regular"/>
              </a:rPr>
              <a:t>7</a:t>
            </a:r>
            <a:r>
              <a:rPr lang="ko-KR" altLang="en-US" sz="4000" b="0" i="0" u="none" strike="noStrike" spc="-100" dirty="0">
                <a:solidFill>
                  <a:srgbClr val="4D4D4D"/>
                </a:solidFill>
                <a:ea typeface="Pretendard Regular"/>
              </a:rPr>
              <a:t>개</a:t>
            </a:r>
            <a:endParaRPr lang="ko-KR" sz="4000" b="0" i="0" u="none" strike="noStrike" spc="-100" dirty="0">
              <a:solidFill>
                <a:srgbClr val="4D4D4D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636500" y="60960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타겟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725400" y="6807200"/>
            <a:ext cx="3086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3000" b="0" i="0" u="none" strike="noStrike" spc="-100" dirty="0">
                <a:solidFill>
                  <a:srgbClr val="4D4D4D"/>
                </a:solidFill>
                <a:ea typeface="Pretendard Regular"/>
              </a:rPr>
              <a:t>시험 통과 여부</a:t>
            </a:r>
            <a:endParaRPr lang="ko-KR" sz="3000" b="0" i="0" u="none" strike="noStrike" spc="-100" dirty="0">
              <a:solidFill>
                <a:srgbClr val="4D4D4D"/>
              </a:solidFill>
              <a:ea typeface="Pretendard Regular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46263EC-1073-32DD-8535-3C4BECC39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56" y="3522283"/>
            <a:ext cx="16594866" cy="5439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759200"/>
            <a:ext cx="4813300" cy="541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3759200"/>
            <a:ext cx="4813300" cy="541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70500" y="41529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음수</a:t>
            </a:r>
            <a:r>
              <a:rPr lang="en-US" altLang="ko-KR" sz="3200" b="0" i="0" u="none" strike="noStrike" spc="-200" dirty="0">
                <a:solidFill>
                  <a:srgbClr val="18A8F1"/>
                </a:solidFill>
                <a:latin typeface="Pretendard SemiBold"/>
              </a:rPr>
              <a:t>,  </a:t>
            </a: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이상치 처리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75900" y="41402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 err="1">
                <a:solidFill>
                  <a:srgbClr val="18A8F1"/>
                </a:solidFill>
                <a:latin typeface="Pretendard SemiBold"/>
              </a:rPr>
              <a:t>결측치</a:t>
            </a: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 처리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5207000"/>
            <a:ext cx="88900" cy="88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181600" y="52324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b="0" i="0" u="none" strike="noStrike" spc="-100" dirty="0">
                <a:solidFill>
                  <a:srgbClr val="4D4D4D"/>
                </a:solidFill>
                <a:latin typeface="Pretendard Regular"/>
              </a:rPr>
              <a:t>출석률</a:t>
            </a:r>
            <a:r>
              <a:rPr lang="en-US" altLang="ko-KR" sz="2000" b="0" i="0" u="none" strike="noStrike" spc="-100" dirty="0">
                <a:solidFill>
                  <a:srgbClr val="4D4D4D"/>
                </a:solidFill>
                <a:latin typeface="Pretendard Regular"/>
              </a:rPr>
              <a:t>, </a:t>
            </a:r>
            <a:r>
              <a:rPr lang="ko-KR" altLang="en-US" sz="2000" b="0" i="0" u="none" strike="noStrike" spc="-100" dirty="0">
                <a:solidFill>
                  <a:srgbClr val="4D4D4D"/>
                </a:solidFill>
                <a:latin typeface="Pretendard Regular"/>
              </a:rPr>
              <a:t>점수</a:t>
            </a:r>
            <a:r>
              <a:rPr lang="en-US" altLang="ko-KR" sz="2000" b="0" i="0" u="none" strike="noStrike" spc="-100" dirty="0">
                <a:solidFill>
                  <a:srgbClr val="4D4D4D"/>
                </a:solidFill>
                <a:latin typeface="Pretendard Regular"/>
              </a:rPr>
              <a:t>, </a:t>
            </a:r>
            <a:r>
              <a:rPr lang="ko-KR" altLang="en-US" sz="2000" b="0" i="0" u="none" strike="noStrike" spc="-100" dirty="0">
                <a:solidFill>
                  <a:srgbClr val="4D4D4D"/>
                </a:solidFill>
                <a:latin typeface="Pretendard Regular"/>
              </a:rPr>
              <a:t>시간 등 음수가 나올 수 없는 데이터 제거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6527800"/>
            <a:ext cx="88900" cy="88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181600" y="63754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범위를 넘은 값</a:t>
            </a: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 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제거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5207000"/>
            <a:ext cx="88900" cy="88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274300" y="5092700"/>
            <a:ext cx="3898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이전 점수</a:t>
            </a: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-&gt;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중앙값으로 대체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5867400"/>
            <a:ext cx="88900" cy="88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210800" y="5715000"/>
            <a:ext cx="4140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부모 학력</a:t>
            </a:r>
            <a:r>
              <a:rPr 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-&gt;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중졸 이하로 대체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6527800"/>
            <a:ext cx="88900" cy="88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274300" y="63754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사교육 </a:t>
            </a: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-&gt; no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로 대체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7188200"/>
            <a:ext cx="88900" cy="88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274300" y="70485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b="0" i="0" u="none" strike="noStrike" spc="-100" dirty="0">
                <a:solidFill>
                  <a:srgbClr val="4D4D4D"/>
                </a:solidFill>
                <a:ea typeface="Pretendard Regular"/>
              </a:rPr>
              <a:t>통과 여부</a:t>
            </a:r>
            <a:r>
              <a:rPr lang="en-US" altLang="ko-KR" sz="2000" b="0" i="0" u="none" strike="noStrike" spc="-100" dirty="0">
                <a:solidFill>
                  <a:srgbClr val="4D4D4D"/>
                </a:solidFill>
                <a:ea typeface="Pretendard Regular"/>
              </a:rPr>
              <a:t>-&gt; </a:t>
            </a:r>
            <a:r>
              <a:rPr lang="ko-KR" altLang="en-US" sz="2000" b="0" i="0" u="none" strike="noStrike" spc="-100" dirty="0">
                <a:solidFill>
                  <a:srgbClr val="4D4D4D"/>
                </a:solidFill>
                <a:ea typeface="Pretendard Regular"/>
              </a:rPr>
              <a:t>제거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8534400"/>
            <a:ext cx="4813300" cy="6477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데이터 </a:t>
            </a: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전처리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003800" y="8661400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endParaRPr lang="ko-KR" sz="2100" b="0" i="0" u="none" strike="noStrike" spc="-100" dirty="0">
              <a:solidFill>
                <a:srgbClr val="FFFFFF"/>
              </a:solidFill>
              <a:ea typeface="Pretendard Medium"/>
            </a:endParaRP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8534400"/>
            <a:ext cx="4813300" cy="6477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739B61B-DCDA-107B-603B-2B646E4FD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3746500"/>
            <a:ext cx="16344900" cy="5353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5471A7-B417-033C-A563-3BCEE9CF1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21" y="3012172"/>
            <a:ext cx="7182852" cy="2597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F170AE-9816-F22C-E121-995E278EC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5574694"/>
            <a:ext cx="7207873" cy="22773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3DFFBDD-3E68-948E-FC26-B7B05B024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83" y="7852012"/>
            <a:ext cx="7182851" cy="21053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558" y="3175000"/>
            <a:ext cx="9153481" cy="6477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A056FA-F127-D91B-BD80-DA586B84CE35}"/>
              </a:ext>
            </a:extLst>
          </p:cNvPr>
          <p:cNvSpPr txBox="1"/>
          <p:nvPr/>
        </p:nvSpPr>
        <p:spPr>
          <a:xfrm>
            <a:off x="8686800" y="3543300"/>
            <a:ext cx="8991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4500" dirty="0"/>
              <a:t>부모의 학력</a:t>
            </a:r>
            <a:r>
              <a:rPr lang="en-US" altLang="ko-KR" sz="4500" dirty="0"/>
              <a:t>: </a:t>
            </a:r>
            <a:r>
              <a:rPr lang="en-US" altLang="ko-KR" sz="4500" dirty="0" err="1"/>
              <a:t>Label_encoding</a:t>
            </a:r>
            <a:endParaRPr lang="en-US" altLang="ko-KR" sz="45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4500" dirty="0"/>
              <a:t>사교육 여부</a:t>
            </a:r>
            <a:r>
              <a:rPr lang="en-US" altLang="ko-KR" sz="4500" dirty="0"/>
              <a:t>: </a:t>
            </a:r>
            <a:r>
              <a:rPr lang="en-US" altLang="ko-KR" sz="4500" dirty="0" err="1"/>
              <a:t>one_hot_encoding</a:t>
            </a:r>
            <a:endParaRPr lang="en-US" altLang="ko-KR" sz="45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4500" dirty="0"/>
              <a:t>전체 데이터</a:t>
            </a:r>
            <a:r>
              <a:rPr lang="en-US" altLang="ko-KR" sz="4500" dirty="0"/>
              <a:t>: </a:t>
            </a:r>
            <a:r>
              <a:rPr lang="en-US" altLang="ko-KR" sz="4500" dirty="0" err="1"/>
              <a:t>min_max_scaling</a:t>
            </a:r>
            <a:endParaRPr lang="ko-KR" altLang="en-US" sz="4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>
            <a:extLst>
              <a:ext uri="{FF2B5EF4-FFF2-40B4-BE49-F238E27FC236}">
                <a16:creationId xmlns:a16="http://schemas.microsoft.com/office/drawing/2014/main" id="{4F3400BD-9968-8C42-95C5-17BBFD96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6755765"/>
            <a:ext cx="9388599" cy="248983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B0C6A3-9BE3-7022-E36C-B93F507E1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61" y="3327400"/>
            <a:ext cx="15051601" cy="3057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F9F8D9-4EC8-373E-C169-9D523064D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01" y="6537752"/>
            <a:ext cx="7559799" cy="3253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3C6E3-9B14-908F-5D91-955FB6D01150}"/>
              </a:ext>
            </a:extLst>
          </p:cNvPr>
          <p:cNvSpPr txBox="1"/>
          <p:nvPr/>
        </p:nvSpPr>
        <p:spPr>
          <a:xfrm>
            <a:off x="8458200" y="6743700"/>
            <a:ext cx="9525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5000" dirty="0"/>
              <a:t>학습과 테스트 값과 </a:t>
            </a:r>
            <a:r>
              <a:rPr lang="ko-KR" altLang="en-US" sz="5000" dirty="0" err="1"/>
              <a:t>스코어값의</a:t>
            </a:r>
            <a:r>
              <a:rPr lang="ko-KR" altLang="en-US" sz="5000" dirty="0"/>
              <a:t>     차이가 크지 않지만</a:t>
            </a:r>
            <a:r>
              <a:rPr lang="en-US" altLang="ko-KR" sz="5000" dirty="0"/>
              <a:t>,</a:t>
            </a:r>
          </a:p>
          <a:p>
            <a:r>
              <a:rPr lang="en-US" altLang="ko-KR" sz="5000" dirty="0"/>
              <a:t> </a:t>
            </a:r>
            <a:r>
              <a:rPr lang="ko-KR" altLang="en-US" sz="5000" dirty="0"/>
              <a:t>유의미한 결과가 나오지 않음</a:t>
            </a:r>
          </a:p>
        </p:txBody>
      </p:sp>
    </p:spTree>
    <p:extLst>
      <p:ext uri="{BB962C8B-B14F-4D97-AF65-F5344CB8AC3E}">
        <p14:creationId xmlns:p14="http://schemas.microsoft.com/office/powerpoint/2010/main" val="3538408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77A923-E0C8-8278-FF4D-82312B072A67}"/>
              </a:ext>
            </a:extLst>
          </p:cNvPr>
          <p:cNvGrpSpPr/>
          <p:nvPr/>
        </p:nvGrpSpPr>
        <p:grpSpPr>
          <a:xfrm>
            <a:off x="981678" y="8001000"/>
            <a:ext cx="16087121" cy="2004781"/>
            <a:chOff x="8458200" y="6743700"/>
            <a:chExt cx="9525000" cy="2501901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4F3400BD-9968-8C42-95C5-17BBFD96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8200" y="6755765"/>
              <a:ext cx="9388599" cy="2489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3C6E3-9B14-908F-5D91-955FB6D01150}"/>
                </a:ext>
              </a:extLst>
            </p:cNvPr>
            <p:cNvSpPr txBox="1"/>
            <p:nvPr/>
          </p:nvSpPr>
          <p:spPr>
            <a:xfrm>
              <a:off x="8458200" y="6743700"/>
              <a:ext cx="9525000" cy="2035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Symbol" panose="05050102010706020507" pitchFamily="18" charset="2"/>
                <a:buChar char="Þ"/>
              </a:pPr>
              <a:r>
                <a:rPr lang="ko-KR" altLang="en-US" sz="5000" dirty="0"/>
                <a:t>모델이 전부 </a:t>
              </a:r>
              <a:r>
                <a:rPr lang="en-US" altLang="ko-KR" sz="5000" dirty="0"/>
                <a:t>False</a:t>
              </a:r>
              <a:r>
                <a:rPr lang="ko-KR" altLang="en-US" sz="5000" dirty="0"/>
                <a:t>값으로 편향된 예측을 해서 편향된 </a:t>
              </a:r>
              <a:r>
                <a:rPr lang="ko-KR" altLang="en-US" sz="5000" dirty="0" err="1"/>
                <a:t>재현율</a:t>
              </a:r>
              <a:r>
                <a:rPr lang="ko-KR" altLang="en-US" sz="5000" dirty="0"/>
                <a:t> 값이 나옴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D95600D-1C3C-0A3A-1103-C7FE4FD47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59" y="3325584"/>
            <a:ext cx="8360441" cy="40277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BEDA57-5548-2B02-E6BC-303CAA5ED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136" y="3325583"/>
            <a:ext cx="6685464" cy="40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2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77A923-E0C8-8278-FF4D-82312B072A67}"/>
              </a:ext>
            </a:extLst>
          </p:cNvPr>
          <p:cNvGrpSpPr/>
          <p:nvPr/>
        </p:nvGrpSpPr>
        <p:grpSpPr>
          <a:xfrm>
            <a:off x="981678" y="8001000"/>
            <a:ext cx="16087121" cy="2004781"/>
            <a:chOff x="8458200" y="6743700"/>
            <a:chExt cx="9525000" cy="2501901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4F3400BD-9968-8C42-95C5-17BBFD96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8200" y="6755765"/>
              <a:ext cx="9388599" cy="2489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3C6E3-9B14-908F-5D91-955FB6D01150}"/>
                </a:ext>
              </a:extLst>
            </p:cNvPr>
            <p:cNvSpPr txBox="1"/>
            <p:nvPr/>
          </p:nvSpPr>
          <p:spPr>
            <a:xfrm>
              <a:off x="8458200" y="6743700"/>
              <a:ext cx="9525000" cy="2035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Symbol" panose="05050102010706020507" pitchFamily="18" charset="2"/>
                <a:buChar char="Þ"/>
              </a:pPr>
              <a:r>
                <a:rPr lang="ko-KR" altLang="en-US" sz="5000" dirty="0"/>
                <a:t>모델이 전부 </a:t>
              </a:r>
              <a:r>
                <a:rPr lang="en-US" altLang="ko-KR" sz="5000" dirty="0"/>
                <a:t>False</a:t>
              </a:r>
              <a:r>
                <a:rPr lang="ko-KR" altLang="en-US" sz="5000" dirty="0"/>
                <a:t>값으로 편향된 예측을 해서 편향된 </a:t>
              </a:r>
              <a:r>
                <a:rPr lang="ko-KR" altLang="en-US" sz="5000" dirty="0" err="1"/>
                <a:t>재현율</a:t>
              </a:r>
              <a:r>
                <a:rPr lang="ko-KR" altLang="en-US" sz="5000" dirty="0"/>
                <a:t> 값이 나옴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D95600D-1C3C-0A3A-1103-C7FE4FD47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59" y="3325584"/>
            <a:ext cx="8360441" cy="40277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BEDA57-5548-2B02-E6BC-303CAA5ED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136" y="3325583"/>
            <a:ext cx="6685464" cy="40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3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260</Words>
  <Application>Microsoft Office PowerPoint</Application>
  <PresentationFormat>사용자 지정</PresentationFormat>
  <Paragraphs>74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5" baseType="lpstr">
      <vt:lpstr>210 OmniGothic 050</vt:lpstr>
      <vt:lpstr>Calibri</vt:lpstr>
      <vt:lpstr>Noto Sans CJK KR DemiLight</vt:lpstr>
      <vt:lpstr>Pretendard Regular</vt:lpstr>
      <vt:lpstr>KOHINanumOTF Bold</vt:lpstr>
      <vt:lpstr>Pretendard SemiBold</vt:lpstr>
      <vt:lpstr>KOHIBaeumOTF</vt:lpstr>
      <vt:lpstr>Symbol</vt:lpstr>
      <vt:lpstr>Gmarket Sans Medium</vt:lpstr>
      <vt:lpstr>Noto Sans CJK KR Bold</vt:lpstr>
      <vt:lpstr>맑은 고딕</vt:lpstr>
      <vt:lpstr>Arial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KDP-25</dc:creator>
  <cp:lastModifiedBy>KDP-25</cp:lastModifiedBy>
  <cp:revision>8</cp:revision>
  <dcterms:created xsi:type="dcterms:W3CDTF">2006-08-16T00:00:00Z</dcterms:created>
  <dcterms:modified xsi:type="dcterms:W3CDTF">2024-09-06T04:21:21Z</dcterms:modified>
</cp:coreProperties>
</file>